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sz="2400" dirty="0">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69" t="-9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m:t>𝑉</m:t>
                    </m:r>
                    <m:d>
                      <m:dPr>
                        <m:ctrlPr>
                          <a:rPr lang="en-US" sz="2000" b="0" i="1" smtClean="0"/>
                        </m:ctrlPr>
                      </m:dPr>
                      <m:e>
                        <m:r>
                          <a:rPr lang="en-US" sz="2000" b="0" i="1" smtClean="0"/>
                          <m:t>𝑡</m:t>
                        </m:r>
                      </m:e>
                    </m:d>
                    <m:r>
                      <a:rPr lang="en-US" sz="2000" b="0" i="1" smtClean="0"/>
                      <m:t>= </m:t>
                    </m:r>
                    <m:sSub>
                      <m:sSubPr>
                        <m:ctrlPr>
                          <a:rPr lang="en-US" sz="2000" b="0" i="1" smtClean="0"/>
                        </m:ctrlPr>
                      </m:sSubPr>
                      <m:e>
                        <m:r>
                          <a:rPr lang="en-US" sz="2000" b="0" i="1" smtClean="0"/>
                          <m:t>𝑉</m:t>
                        </m:r>
                      </m:e>
                      <m:sub>
                        <m:r>
                          <a:rPr lang="en-US" sz="2000" b="0" i="1" smtClean="0"/>
                          <m:t>𝑐</m:t>
                        </m:r>
                      </m:sub>
                    </m:sSub>
                    <m:func>
                      <m:funcPr>
                        <m:ctrlPr>
                          <a:rPr lang="en-US" sz="2000" b="0" i="1" smtClean="0"/>
                        </m:ctrlPr>
                      </m:funcPr>
                      <m:fName>
                        <m:r>
                          <m:rPr>
                            <m:sty m:val="p"/>
                          </m:rPr>
                          <a:rPr lang="en-US" sz="2000" b="0" i="0" smtClean="0"/>
                          <m:t>cos</m:t>
                        </m:r>
                      </m:fName>
                      <m:e>
                        <m:d>
                          <m:dPr>
                            <m:ctrlPr>
                              <a:rPr lang="en-US" sz="2000" b="0" i="1" smtClean="0"/>
                            </m:ctrlPr>
                          </m:dPr>
                          <m:e>
                            <m:sSub>
                              <m:sSubPr>
                                <m:ctrlPr>
                                  <a:rPr lang="en-US" sz="2000" b="0" i="1" smtClean="0"/>
                                </m:ctrlPr>
                              </m:sSubPr>
                              <m:e>
                                <m:r>
                                  <a:rPr lang="en-US" sz="2000" i="1">
                                    <a:ea typeface="Cambria Math" panose="02040503050406030204" pitchFamily="18" charset="0"/>
                                  </a:rPr>
                                  <m:t>𝜔</m:t>
                                </m:r>
                              </m:e>
                              <m:sub>
                                <m:r>
                                  <a:rPr lang="en-US" sz="2000" b="0" i="1" smtClean="0"/>
                                  <m:t>𝑐</m:t>
                                </m:r>
                              </m:sub>
                            </m:sSub>
                            <m:r>
                              <a:rPr lang="en-US" sz="2000" b="0" i="1" smtClean="0"/>
                              <m:t>𝑡</m:t>
                            </m:r>
                          </m:e>
                        </m:d>
                      </m:e>
                    </m:func>
                    <m:r>
                      <a:rPr lang="en-US" sz="2000" b="0" i="1" smtClean="0"/>
                      <m:t>+</m:t>
                    </m:r>
                    <m:r>
                      <a:rPr lang="en-US" sz="2000" b="0" i="1" smtClean="0"/>
                      <m:t>𝑎</m:t>
                    </m:r>
                    <m:r>
                      <a:rPr lang="en-US" sz="2000" b="0" i="1" smtClean="0"/>
                      <m:t>(</m:t>
                    </m:r>
                    <m:r>
                      <a:rPr lang="en-US" sz="2000" b="0" i="1" smtClean="0"/>
                      <m:t>𝑡</m:t>
                    </m:r>
                    <m:r>
                      <a:rPr lang="en-US" sz="2000" b="0" i="1" smtClean="0"/>
                      <m:t>)</m:t>
                    </m:r>
                    <m:func>
                      <m:funcPr>
                        <m:ctrlPr>
                          <a:rPr lang="en-US" sz="2000" i="1"/>
                        </m:ctrlPr>
                      </m:funcPr>
                      <m:fName>
                        <m:r>
                          <m:rPr>
                            <m:sty m:val="p"/>
                          </m:rPr>
                          <a:rPr lang="en-US" sz="2000"/>
                          <m:t>cos</m:t>
                        </m:r>
                      </m:fName>
                      <m:e>
                        <m:d>
                          <m:dPr>
                            <m:ctrlPr>
                              <a:rPr lang="en-US" sz="2000" i="1"/>
                            </m:ctrlPr>
                          </m:dPr>
                          <m:e>
                            <m:sSub>
                              <m:sSubPr>
                                <m:ctrlPr>
                                  <a:rPr lang="en-US" sz="2000" i="1" smtClean="0"/>
                                </m:ctrlPr>
                              </m:sSubPr>
                              <m:e>
                                <m:r>
                                  <a:rPr lang="en-US" sz="2000" i="1" smtClean="0">
                                    <a:ea typeface="Cambria Math" panose="02040503050406030204" pitchFamily="18" charset="0"/>
                                  </a:rPr>
                                  <m:t>𝜔</m:t>
                                </m:r>
                              </m:e>
                              <m:sub>
                                <m:r>
                                  <a:rPr lang="en-US" sz="2000" b="0" i="1" smtClean="0"/>
                                  <m:t>𝑐</m:t>
                                </m:r>
                              </m:sub>
                            </m:sSub>
                            <m:r>
                              <a:rPr lang="en-US" sz="2000" b="0" i="1" smtClean="0"/>
                              <m:t>𝑡</m:t>
                            </m:r>
                          </m:e>
                        </m:d>
                      </m:e>
                    </m:func>
                  </m:oMath>
                </a14:m>
                <a:r>
                  <a:rPr lang="en-US" sz="2000" dirty="0"/>
                  <a:t>, Define the modulation depth </a:t>
                </a:r>
                <a14:m>
                  <m:oMath xmlns:m="http://schemas.openxmlformats.org/officeDocument/2006/math">
                    <m:r>
                      <a:rPr lang="en-US" sz="2000" b="0" i="1" smtClean="0"/>
                      <m:t>𝑚</m:t>
                    </m:r>
                    <m:r>
                      <a:rPr lang="en-US" sz="2000" b="0" i="1" smtClean="0"/>
                      <m:t>=</m:t>
                    </m:r>
                    <m:f>
                      <m:fPr>
                        <m:ctrlPr>
                          <a:rPr lang="en-US" sz="2000" b="0" i="1" smtClean="0"/>
                        </m:ctrlPr>
                      </m:fPr>
                      <m:num>
                        <m:sSub>
                          <m:sSubPr>
                            <m:ctrlPr>
                              <a:rPr lang="en-US" sz="2000" b="0" i="1" smtClean="0"/>
                            </m:ctrlPr>
                          </m:sSubPr>
                          <m:e>
                            <m:r>
                              <a:rPr lang="en-US" sz="2000" b="0" i="1" smtClean="0"/>
                              <m:t>𝑎</m:t>
                            </m:r>
                          </m:e>
                          <m:sub>
                            <m:r>
                              <a:rPr lang="en-US" sz="2000" b="0" i="1" smtClean="0"/>
                              <m:t>𝑝</m:t>
                            </m:r>
                          </m:sub>
                        </m:sSub>
                      </m:num>
                      <m:den>
                        <m:sSub>
                          <m:sSubPr>
                            <m:ctrlPr>
                              <a:rPr lang="en-US" sz="2000" b="0" i="1" smtClean="0"/>
                            </m:ctrlPr>
                          </m:sSubPr>
                          <m:e>
                            <m:r>
                              <a:rPr lang="en-US" sz="2000" b="0" i="1" smtClean="0"/>
                              <m:t>𝑉</m:t>
                            </m:r>
                          </m:e>
                          <m:sub>
                            <m:r>
                              <a:rPr lang="en-US" sz="2000" b="0" i="1" smtClean="0"/>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m:t>𝑅</m:t>
                    </m:r>
                    <m:r>
                      <a:rPr lang="en-US" sz="2000" b="0" i="1" smtClean="0"/>
                      <m:t>=10</m:t>
                    </m:r>
                    <m:r>
                      <a:rPr lang="en-US" sz="2000" b="0" i="1" smtClean="0"/>
                      <m:t>𝑘</m:t>
                    </m:r>
                    <m:r>
                      <m:rPr>
                        <m:sty m:val="p"/>
                      </m:rPr>
                      <a:rPr lang="el-GR" sz="2000" b="0" i="1" smtClean="0">
                        <a:ea typeface="Cambria Math" panose="02040503050406030204" pitchFamily="18" charset="0"/>
                      </a:rPr>
                      <m:t>Ω</m:t>
                    </m:r>
                  </m:oMath>
                </a14:m>
                <a:r>
                  <a:rPr lang="en-US" sz="2000" dirty="0"/>
                  <a:t>, </a:t>
                </a:r>
                <a14:m>
                  <m:oMath xmlns:m="http://schemas.openxmlformats.org/officeDocument/2006/math">
                    <m:r>
                      <a:rPr lang="en-US" sz="2000" b="0" i="1" smtClean="0"/>
                      <m:t>𝐶</m:t>
                    </m:r>
                    <m:r>
                      <a:rPr lang="en-US" sz="2000" b="0" i="1" smtClean="0"/>
                      <m:t>=10 </m:t>
                    </m:r>
                    <m:r>
                      <a:rPr lang="en-US" sz="2000" b="0" i="1" smtClean="0"/>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m:ctrlPr>
                      </m:sSubPr>
                      <m:e>
                        <m:r>
                          <a:rPr lang="en-US" sz="2000" b="0" i="1" smtClean="0"/>
                          <m:t>𝑓</m:t>
                        </m:r>
                      </m:e>
                      <m:sub>
                        <m:r>
                          <a:rPr lang="en-US" sz="2000" b="0" i="1" smtClean="0"/>
                          <m:t>𝑐</m:t>
                        </m:r>
                      </m:sub>
                    </m:sSub>
                    <m:r>
                      <a:rPr lang="en-US" sz="2000" b="0" i="1" smtClean="0"/>
                      <m:t>=1</m:t>
                    </m:r>
                    <m:r>
                      <a:rPr lang="en-US" sz="2000" b="0" i="1" smtClean="0"/>
                      <m:t>𝑀𝐻𝑧</m:t>
                    </m:r>
                  </m:oMath>
                </a14:m>
                <a:r>
                  <a:rPr lang="en-US" sz="2000" dirty="0"/>
                  <a:t>, </a:t>
                </a:r>
                <a14:m>
                  <m:oMath xmlns:m="http://schemas.openxmlformats.org/officeDocument/2006/math">
                    <m:sSub>
                      <m:sSubPr>
                        <m:ctrlPr>
                          <a:rPr lang="en-US" sz="2000" i="1" smtClean="0"/>
                        </m:ctrlPr>
                      </m:sSubPr>
                      <m:e>
                        <m:r>
                          <a:rPr lang="en-US" sz="2000" b="0" i="1" smtClean="0"/>
                          <m:t>𝑉</m:t>
                        </m:r>
                      </m:e>
                      <m:sub>
                        <m:r>
                          <a:rPr lang="en-US" sz="2000" b="0" i="1" smtClean="0"/>
                          <m:t>𝑐</m:t>
                        </m:r>
                        <m:r>
                          <a:rPr lang="en-US" sz="2000" b="0" i="1" smtClean="0"/>
                          <m:t>,</m:t>
                        </m:r>
                        <m:r>
                          <a:rPr lang="en-US" sz="2000" b="0" i="1" smtClean="0"/>
                          <m:t>𝑝𝑝</m:t>
                        </m:r>
                      </m:sub>
                    </m:sSub>
                    <m:r>
                      <a:rPr lang="en-US" sz="2000" b="0" i="1" smtClean="0"/>
                      <m:t>=5</m:t>
                    </m:r>
                    <m:r>
                      <a:rPr lang="en-US" sz="2000" b="0" i="1" smtClean="0"/>
                      <m:t>𝑉</m:t>
                    </m:r>
                  </m:oMath>
                </a14:m>
                <a:r>
                  <a:rPr lang="en-US" sz="2000" dirty="0"/>
                  <a:t>, </a:t>
                </a:r>
                <a14:m>
                  <m:oMath xmlns:m="http://schemas.openxmlformats.org/officeDocument/2006/math">
                    <m:sSub>
                      <m:sSubPr>
                        <m:ctrlPr>
                          <a:rPr lang="en-US" sz="2000" i="1" smtClean="0"/>
                        </m:ctrlPr>
                      </m:sSubPr>
                      <m:e>
                        <m:r>
                          <a:rPr lang="en-US" sz="2000" b="0" i="1" smtClean="0"/>
                          <m:t>𝑓</m:t>
                        </m:r>
                      </m:e>
                      <m:sub>
                        <m:r>
                          <a:rPr lang="en-US" sz="2000" b="0" i="1" smtClean="0"/>
                          <m:t>𝑚</m:t>
                        </m:r>
                      </m:sub>
                    </m:sSub>
                    <m:r>
                      <a:rPr lang="en-US" sz="2000" b="0" i="1" smtClean="0"/>
                      <m:t>=1</m:t>
                    </m:r>
                    <m:r>
                      <a:rPr lang="en-US" sz="2000" b="0" i="1" smtClean="0"/>
                      <m:t>𝑘𝐻𝑧</m:t>
                    </m:r>
                  </m:oMath>
                </a14:m>
                <a:r>
                  <a:rPr lang="en-US" sz="2000" dirty="0"/>
                  <a:t>, </a:t>
                </a:r>
                <a14:m>
                  <m:oMath xmlns:m="http://schemas.openxmlformats.org/officeDocument/2006/math">
                    <m:r>
                      <a:rPr lang="en-US" sz="2000" b="0" i="1" smtClean="0"/>
                      <m:t>𝑚</m:t>
                    </m:r>
                    <m:r>
                      <a:rPr lang="en-US" sz="2000" b="0" i="1" smtClean="0"/>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ea typeface="Cambria Math" panose="02040503050406030204" pitchFamily="18" charset="0"/>
                      </a:rPr>
                      <m:t>𝜏</m:t>
                    </m:r>
                  </m:oMath>
                </a14:m>
                <a:r>
                  <a:rPr lang="en-US" sz="2000" dirty="0"/>
                  <a:t> for the RC circuit. </a:t>
                </a:r>
                <a14:m>
                  <m:oMath xmlns:m="http://schemas.openxmlformats.org/officeDocument/2006/math">
                    <m:r>
                      <a:rPr lang="en-US" sz="2000" i="1" dirty="0" smtClean="0">
                        <a:ea typeface="Cambria Math" panose="02040503050406030204" pitchFamily="18" charset="0"/>
                      </a:rPr>
                      <m:t>𝜏</m:t>
                    </m:r>
                    <m:r>
                      <a:rPr lang="en-US" sz="2000" b="0" i="0" dirty="0" smtClean="0">
                        <a:ea typeface="Cambria Math" panose="02040503050406030204" pitchFamily="18" charset="0"/>
                      </a:rPr>
                      <m:t>=</m:t>
                    </m:r>
                    <m:sSup>
                      <m:sSupPr>
                        <m:ctrlPr>
                          <a:rPr lang="en-US" sz="2000" b="0" i="1" dirty="0" smtClean="0">
                            <a:ea typeface="Cambria Math" panose="02040503050406030204" pitchFamily="18" charset="0"/>
                          </a:rPr>
                        </m:ctrlPr>
                      </m:sSupPr>
                      <m:e>
                        <m:r>
                          <a:rPr lang="en-US" sz="2000" b="0" i="1" dirty="0" smtClean="0">
                            <a:ea typeface="Cambria Math" panose="02040503050406030204" pitchFamily="18" charset="0"/>
                          </a:rPr>
                          <m:t>10</m:t>
                        </m:r>
                      </m:e>
                      <m:sup>
                        <m:r>
                          <a:rPr lang="en-US" sz="2000" b="0" i="1" dirty="0" smtClean="0">
                            <a:ea typeface="Cambria Math" panose="02040503050406030204" pitchFamily="18" charset="0"/>
                          </a:rPr>
                          <m:t>4</m:t>
                        </m:r>
                      </m:sup>
                    </m:sSup>
                    <m:r>
                      <a:rPr lang="en-US" sz="2000" b="0" i="1" dirty="0" smtClean="0">
                        <a:ea typeface="Cambria Math" panose="02040503050406030204" pitchFamily="18" charset="0"/>
                      </a:rPr>
                      <m:t>×</m:t>
                    </m:r>
                    <m:sSup>
                      <m:sSupPr>
                        <m:ctrlPr>
                          <a:rPr lang="en-US" sz="2000" b="0" i="1" dirty="0" smtClean="0">
                            <a:ea typeface="Cambria Math" panose="02040503050406030204" pitchFamily="18" charset="0"/>
                          </a:rPr>
                        </m:ctrlPr>
                      </m:sSupPr>
                      <m:e>
                        <m:r>
                          <a:rPr lang="en-US" sz="2000" b="0" i="1" dirty="0" smtClean="0">
                            <a:ea typeface="Cambria Math" panose="02040503050406030204" pitchFamily="18" charset="0"/>
                          </a:rPr>
                          <m:t>10</m:t>
                        </m:r>
                      </m:e>
                      <m:sup>
                        <m:r>
                          <a:rPr lang="en-US" sz="2000" b="0" i="1" dirty="0" smtClean="0">
                            <a:ea typeface="Cambria Math" panose="02040503050406030204" pitchFamily="18" charset="0"/>
                          </a:rPr>
                          <m:t>−8</m:t>
                        </m:r>
                      </m:sup>
                    </m:sSup>
                    <m:func>
                      <m:funcPr>
                        <m:ctrlPr>
                          <a:rPr lang="en-US" sz="2000" b="0" i="1" dirty="0" smtClean="0">
                            <a:ea typeface="Cambria Math" panose="02040503050406030204" pitchFamily="18" charset="0"/>
                          </a:rPr>
                        </m:ctrlPr>
                      </m:funcPr>
                      <m:fName>
                        <m:r>
                          <m:rPr>
                            <m:sty m:val="p"/>
                          </m:rPr>
                          <a:rPr lang="en-US" sz="2000" b="0" i="0" dirty="0" smtClean="0">
                            <a:ea typeface="Cambria Math" panose="02040503050406030204" pitchFamily="18" charset="0"/>
                          </a:rPr>
                          <m:t>sec</m:t>
                        </m:r>
                      </m:fName>
                      <m:e>
                        <m:r>
                          <a:rPr lang="en-US" sz="2000" b="0" i="1" dirty="0" smtClean="0">
                            <a:ea typeface="Cambria Math" panose="02040503050406030204" pitchFamily="18" charset="0"/>
                          </a:rPr>
                          <m:t>=.1</m:t>
                        </m:r>
                        <m:r>
                          <a:rPr lang="en-US" sz="2000" b="0" i="1" dirty="0" smtClean="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m:ctrlPr>
                      </m:sSubPr>
                      <m:e>
                        <m:r>
                          <a:rPr lang="en-US" b="0" i="1" smtClean="0"/>
                          <m:t>𝑇</m:t>
                        </m:r>
                      </m:e>
                      <m:sub>
                        <m:r>
                          <a:rPr lang="en-US" b="0" i="1" smtClean="0"/>
                          <m:t>𝑚</m:t>
                        </m:r>
                      </m:sub>
                    </m:sSub>
                  </m:oMath>
                </a14:m>
                <a:r>
                  <a:rPr lang="en-US" dirty="0"/>
                  <a:t> is period of modulating signal. </a:t>
                </a:r>
                <a14:m>
                  <m:oMath xmlns:m="http://schemas.openxmlformats.org/officeDocument/2006/math">
                    <m:sSub>
                      <m:sSubPr>
                        <m:ctrlPr>
                          <a:rPr lang="en-US" i="1"/>
                        </m:ctrlPr>
                      </m:sSubPr>
                      <m:e>
                        <m:r>
                          <a:rPr lang="en-US" i="1"/>
                          <m:t>𝑇</m:t>
                        </m:r>
                      </m:e>
                      <m:sub>
                        <m:r>
                          <a:rPr lang="en-US" i="1"/>
                          <m:t>𝑚</m:t>
                        </m:r>
                      </m:sub>
                    </m:sSub>
                    <m:r>
                      <a:rPr lang="en-US" b="0" i="1" smtClean="0"/>
                      <m:t>=</m:t>
                    </m:r>
                    <m:sSup>
                      <m:sSupPr>
                        <m:ctrlPr>
                          <a:rPr lang="en-US" b="0" i="1" smtClean="0"/>
                        </m:ctrlPr>
                      </m:sSupPr>
                      <m:e>
                        <m:r>
                          <a:rPr lang="en-US" b="0" i="1" smtClean="0"/>
                          <m:t>10</m:t>
                        </m:r>
                      </m:e>
                      <m:sup>
                        <m:r>
                          <a:rPr lang="en-US" b="0" i="1" smtClean="0"/>
                          <m:t>−3</m:t>
                        </m:r>
                      </m:sup>
                    </m:sSup>
                    <m:r>
                      <a:rPr lang="en-US" b="0" i="1" smtClean="0"/>
                      <m:t>𝑠𝑒𝑐</m:t>
                    </m:r>
                    <m:r>
                      <a:rPr lang="en-US" b="0" i="1" smtClean="0"/>
                      <m:t>=1</m:t>
                    </m:r>
                    <m:r>
                      <a:rPr lang="en-US" b="0" i="1" smtClean="0"/>
                      <m:t>𝑚𝑠</m:t>
                    </m:r>
                    <m:r>
                      <a:rPr lang="en-US" b="0" i="0" smtClean="0"/>
                      <m:t>.</m:t>
                    </m:r>
                  </m:oMath>
                </a14:m>
                <a:r>
                  <a:rPr lang="en-US" dirty="0"/>
                  <a:t>  So </a:t>
                </a:r>
                <a14:m>
                  <m:oMath xmlns:m="http://schemas.openxmlformats.org/officeDocument/2006/math">
                    <m:r>
                      <a:rPr lang="en-US" i="1">
                        <a:ea typeface="Cambria Math" panose="02040503050406030204" pitchFamily="18" charset="0"/>
                      </a:rPr>
                      <m:t>𝜏</m:t>
                    </m:r>
                    <m:r>
                      <a:rPr lang="en-US" i="1">
                        <a:ea typeface="Cambria Math" panose="02040503050406030204" pitchFamily="18" charset="0"/>
                      </a:rPr>
                      <m:t>≪</m:t>
                    </m:r>
                    <m:sSub>
                      <m:sSubPr>
                        <m:ctrlPr>
                          <a:rPr lang="en-US" i="1"/>
                        </m:ctrlPr>
                      </m:sSubPr>
                      <m:e>
                        <m:r>
                          <a:rPr lang="en-US" i="1"/>
                          <m:t>𝑇</m:t>
                        </m:r>
                      </m:e>
                      <m:sub>
                        <m:r>
                          <a:rPr lang="en-US" i="1"/>
                          <m:t>𝑚</m:t>
                        </m:r>
                      </m:sub>
                    </m:sSub>
                  </m:oMath>
                </a14:m>
                <a:endParaRPr lang="en-US" dirty="0"/>
              </a:p>
              <a:p>
                <a:pPr lvl="2">
                  <a:spcBef>
                    <a:spcPts val="400"/>
                  </a:spcBef>
                </a:pPr>
                <a14:m>
                  <m:oMath xmlns:m="http://schemas.openxmlformats.org/officeDocument/2006/math">
                    <m:sSub>
                      <m:sSubPr>
                        <m:ctrlPr>
                          <a:rPr lang="en-US" i="1"/>
                        </m:ctrlPr>
                      </m:sSubPr>
                      <m:e>
                        <m:r>
                          <a:rPr lang="en-US" i="1"/>
                          <m:t>𝑇</m:t>
                        </m:r>
                      </m:e>
                      <m:sub>
                        <m:r>
                          <a:rPr lang="en-US" b="0" i="1" smtClean="0"/>
                          <m:t>𝑐</m:t>
                        </m:r>
                      </m:sub>
                    </m:sSub>
                  </m:oMath>
                </a14:m>
                <a:r>
                  <a:rPr lang="en-US" dirty="0"/>
                  <a:t> is period of modulating signal. </a:t>
                </a:r>
                <a14:m>
                  <m:oMath xmlns:m="http://schemas.openxmlformats.org/officeDocument/2006/math">
                    <m:sSub>
                      <m:sSubPr>
                        <m:ctrlPr>
                          <a:rPr lang="en-US" i="1"/>
                        </m:ctrlPr>
                      </m:sSubPr>
                      <m:e>
                        <m:r>
                          <a:rPr lang="en-US" i="1"/>
                          <m:t>𝑇</m:t>
                        </m:r>
                      </m:e>
                      <m:sub>
                        <m:r>
                          <a:rPr lang="en-US" b="0" i="1" smtClean="0"/>
                          <m:t>𝑐</m:t>
                        </m:r>
                      </m:sub>
                    </m:sSub>
                    <m:r>
                      <a:rPr lang="en-US" i="1"/>
                      <m:t>=</m:t>
                    </m:r>
                    <m:sSup>
                      <m:sSupPr>
                        <m:ctrlPr>
                          <a:rPr lang="en-US" i="1"/>
                        </m:ctrlPr>
                      </m:sSupPr>
                      <m:e>
                        <m:r>
                          <a:rPr lang="en-US" i="1"/>
                          <m:t>10</m:t>
                        </m:r>
                      </m:e>
                      <m:sup>
                        <m:r>
                          <a:rPr lang="en-US" i="1"/>
                          <m:t>−</m:t>
                        </m:r>
                        <m:r>
                          <a:rPr lang="en-US" b="0" i="1" smtClean="0"/>
                          <m:t>6</m:t>
                        </m:r>
                      </m:sup>
                    </m:sSup>
                    <m:r>
                      <a:rPr lang="en-US" i="1"/>
                      <m:t>𝑠𝑒𝑐</m:t>
                    </m:r>
                    <m:r>
                      <a:rPr lang="en-US" i="1"/>
                      <m:t>=1</m:t>
                    </m:r>
                    <m:r>
                      <a:rPr lang="en-US" i="1" smtClean="0">
                        <a:ea typeface="Cambria Math" panose="02040503050406030204" pitchFamily="18" charset="0"/>
                      </a:rPr>
                      <m:t>𝜇</m:t>
                    </m:r>
                    <m:r>
                      <a:rPr lang="en-US" i="1"/>
                      <m:t>𝑠</m:t>
                    </m:r>
                    <m:r>
                      <a:rPr lang="en-US"/>
                      <m:t>.</m:t>
                    </m:r>
                  </m:oMath>
                </a14:m>
                <a:r>
                  <a:rPr lang="en-US" dirty="0"/>
                  <a:t>  </a:t>
                </a:r>
                <a14:m>
                  <m:oMath xmlns:m="http://schemas.openxmlformats.org/officeDocument/2006/math">
                    <m:r>
                      <a:rPr lang="en-US" i="1" dirty="0" smtClean="0">
                        <a:ea typeface="Cambria Math" panose="02040503050406030204" pitchFamily="18" charset="0"/>
                      </a:rPr>
                      <m:t>𝜏</m:t>
                    </m:r>
                    <m:r>
                      <a:rPr lang="en-US" b="0" i="1" dirty="0" smtClean="0">
                        <a:ea typeface="Cambria Math" panose="02040503050406030204" pitchFamily="18" charset="0"/>
                      </a:rPr>
                      <m:t>≫</m:t>
                    </m:r>
                    <m:sSub>
                      <m:sSubPr>
                        <m:ctrlPr>
                          <a:rPr lang="en-US" i="1"/>
                        </m:ctrlPr>
                      </m:sSubPr>
                      <m:e>
                        <m:r>
                          <a:rPr lang="en-US" i="1"/>
                          <m:t>𝑇</m:t>
                        </m:r>
                      </m:e>
                      <m:sub>
                        <m:r>
                          <a:rPr lang="en-US" i="1"/>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m:ctrlPr>
                      </m:sSubPr>
                      <m:e>
                        <m:r>
                          <a:rPr lang="en-US" b="0" i="1" smtClean="0"/>
                          <m:t>𝑓</m:t>
                        </m:r>
                      </m:e>
                      <m:sub>
                        <m:r>
                          <a:rPr lang="en-US" b="0" i="1" smtClean="0"/>
                          <m:t>𝑚</m:t>
                        </m:r>
                      </m:sub>
                    </m:sSub>
                  </m:oMath>
                </a14:m>
                <a:r>
                  <a:rPr lang="en-US" dirty="0"/>
                  <a:t> does the frequency of </a:t>
                </a:r>
                <a14:m>
                  <m:oMath xmlns:m="http://schemas.openxmlformats.org/officeDocument/2006/math">
                    <m:sSub>
                      <m:sSubPr>
                        <m:ctrlPr>
                          <a:rPr lang="en-US" i="1" smtClean="0"/>
                        </m:ctrlPr>
                      </m:sSubPr>
                      <m:e>
                        <m:r>
                          <a:rPr lang="en-US" b="0" i="1" smtClean="0"/>
                          <m:t>𝑉</m:t>
                        </m:r>
                      </m:e>
                      <m:sub>
                        <m:r>
                          <a:rPr lang="en-US" b="0" i="1" smtClean="0"/>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m:ctrlPr>
                      </m:sSubPr>
                      <m:e>
                        <m:r>
                          <a:rPr lang="en-US" sz="2000" b="0" i="1" smtClean="0"/>
                          <m:t>𝑉</m:t>
                        </m:r>
                      </m:e>
                      <m:sub>
                        <m:r>
                          <a:rPr lang="en-US" sz="2000" b="0" i="1" smtClean="0"/>
                          <m:t>0</m:t>
                        </m:r>
                      </m:sub>
                    </m:sSub>
                  </m:oMath>
                </a14:m>
                <a:r>
                  <a:rPr lang="en-US" sz="2000" dirty="0"/>
                  <a:t>. </a:t>
                </a:r>
              </a:p>
              <a:p>
                <a:pPr lvl="2">
                  <a:spcBef>
                    <a:spcPts val="400"/>
                  </a:spcBef>
                </a:pPr>
                <a14:m>
                  <m:oMath xmlns:m="http://schemas.openxmlformats.org/officeDocument/2006/math">
                    <m:sSub>
                      <m:sSubPr>
                        <m:ctrlPr>
                          <a:rPr lang="en-US" i="1" smtClean="0"/>
                        </m:ctrlPr>
                      </m:sSubPr>
                      <m:e>
                        <m:r>
                          <a:rPr lang="en-US" b="0" i="1" smtClean="0"/>
                          <m:t>𝑉</m:t>
                        </m:r>
                      </m:e>
                      <m:sub>
                        <m:r>
                          <a:rPr lang="en-US" b="0" i="1" smtClean="0"/>
                          <m:t>0</m:t>
                        </m:r>
                      </m:sub>
                    </m:sSub>
                    <m:r>
                      <a:rPr lang="en-US" b="0" i="1" smtClean="0"/>
                      <m:t>,</m:t>
                    </m:r>
                    <m:r>
                      <a:rPr lang="en-US" b="0" i="1" smtClean="0"/>
                      <m:t>𝑝</m:t>
                    </m:r>
                    <m:r>
                      <a:rPr lang="en-US" b="0" i="1" smtClean="0">
                        <a:ea typeface="Cambria Math" panose="02040503050406030204" pitchFamily="18" charset="0"/>
                      </a:rPr>
                      <m:t>≈.8</m:t>
                    </m:r>
                    <m:r>
                      <a:rPr lang="en-US" b="0" i="1" smtClean="0">
                        <a:ea typeface="Cambria Math" panose="02040503050406030204" pitchFamily="18" charset="0"/>
                      </a:rPr>
                      <m:t>𝑉</m:t>
                    </m:r>
                    <m:r>
                      <a:rPr lang="en-US" b="0" i="1" smtClean="0">
                        <a:ea typeface="Cambria Math" panose="02040503050406030204" pitchFamily="18" charset="0"/>
                      </a:rPr>
                      <m:t>, </m:t>
                    </m:r>
                    <m:sSub>
                      <m:sSubPr>
                        <m:ctrlPr>
                          <a:rPr lang="en-US" b="0" i="1" smtClean="0">
                            <a:ea typeface="Cambria Math" panose="02040503050406030204" pitchFamily="18" charset="0"/>
                          </a:rPr>
                        </m:ctrlPr>
                      </m:sSubPr>
                      <m:e>
                        <m:r>
                          <a:rPr lang="en-US" b="0" i="1" smtClean="0">
                            <a:ea typeface="Cambria Math" panose="02040503050406030204" pitchFamily="18" charset="0"/>
                          </a:rPr>
                          <m:t>𝑉</m:t>
                        </m:r>
                      </m:e>
                      <m:sub>
                        <m:r>
                          <a:rPr lang="en-US" b="0" i="1" smtClean="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m:t>𝑚</m:t>
                    </m:r>
                    <m:r>
                      <a:rPr lang="en-US" sz="2000" b="0" i="1" smtClean="0"/>
                      <m:t>=1.0</m:t>
                    </m:r>
                  </m:oMath>
                </a14:m>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What is its effect on ringing?</a:t>
                </a:r>
              </a:p>
              <a:p>
                <a:pPr marL="457200" indent="-457200">
                  <a:buFont typeface="+mj-lt"/>
                  <a:buAutoNum type="arabicPeriod"/>
                </a:pPr>
                <a:r>
                  <a:rPr lang="en-US" sz="2000" dirty="0"/>
                  <a:t>The ringing frequency comes from LC resonance in the circuit.  Measure the frequency of the ringing and calculate C from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r>
                  <a:rPr lang="en-US" sz="2000" dirty="0"/>
                  <a:t>.</a:t>
                </a:r>
              </a:p>
              <a:p>
                <a:pPr marL="457200" indent="-457200">
                  <a:buFont typeface="+mj-lt"/>
                  <a:buAutoNum type="arabicPeriod"/>
                </a:pPr>
                <a:r>
                  <a:rPr lang="en-US" sz="2000" dirty="0"/>
                  <a:t>Diode should be on when transistor is off.</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𝑅𝐺</m:t>
                    </m:r>
                    <m:r>
                      <a:rPr lang="en-US" sz="2000" b="0" i="1" smtClean="0">
                        <a:solidFill>
                          <a:srgbClr val="000000"/>
                        </a:solidFill>
                        <a:latin typeface="Cambria Math" panose="02040503050406030204" pitchFamily="18" charset="0"/>
                        <a:cs typeface="Calibri"/>
                        <a:sym typeface="Calibri"/>
                      </a:rPr>
                      <m:t>58</m:t>
                    </m:r>
                    <m:r>
                      <a:rPr lang="en-US" sz="2000" b="0" i="1" smtClean="0">
                        <a:solidFill>
                          <a:srgbClr val="000000"/>
                        </a:solidFill>
                        <a:latin typeface="Cambria Math" panose="02040503050406030204" pitchFamily="18" charset="0"/>
                        <a:cs typeface="Calibri"/>
                        <a:sym typeface="Calibri"/>
                      </a:rPr>
                      <m:t>𝑈</m:t>
                    </m:r>
                  </m:oMath>
                </a14:m>
                <a:r>
                  <a:rPr lang="en-US" sz="2000" dirty="0">
                    <a:solidFill>
                      <a:srgbClr val="000000"/>
                    </a:solidFill>
                    <a:latin typeface="Calibri"/>
                    <a:ea typeface="Calibri"/>
                    <a:cs typeface="Calibri"/>
                    <a:sym typeface="Calibri"/>
                  </a:rPr>
                  <a:t> has a capacitance of about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100 </m:t>
                    </m:r>
                    <m:r>
                      <a:rPr lang="en-US" sz="2000" b="0" i="1" smtClean="0">
                        <a:solidFill>
                          <a:srgbClr val="000000"/>
                        </a:solidFill>
                        <a:latin typeface="Cambria Math" panose="02040503050406030204" pitchFamily="18" charset="0"/>
                        <a:ea typeface="Calibri"/>
                        <a:cs typeface="Calibri"/>
                        <a:sym typeface="Calibri"/>
                      </a:rPr>
                      <m:t>𝑝𝐹</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Let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sz="2000" dirty="0">
                    <a:solidFill>
                      <a:srgbClr val="000000"/>
                    </a:solidFill>
                    <a:latin typeface="Calibri"/>
                    <a:ea typeface="Calibri"/>
                    <a:cs typeface="Calibri"/>
                    <a:sym typeface="Calibri"/>
                  </a:rPr>
                  <a:t> be the attenuation constant and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Derive an expression for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𝑔</m:t>
                            </m:r>
                          </m:sub>
                        </m:sSub>
                      </m:num>
                      <m:den>
                        <m:r>
                          <a:rPr lang="en-US" sz="2000" b="0" i="1" smtClean="0">
                            <a:solidFill>
                              <a:srgbClr val="000000"/>
                            </a:solidFill>
                            <a:latin typeface="Cambria Math" panose="02040503050406030204" pitchFamily="18" charset="0"/>
                            <a:cs typeface="Calibri"/>
                            <a:sym typeface="Calibri"/>
                          </a:rPr>
                          <m:t>𝑉</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use it to calculate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as usual,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𝑢</m:t>
                        </m:r>
                      </m:sub>
                    </m:sSub>
                  </m:oMath>
                </a14:m>
                <a:r>
                  <a:rPr lang="en-US" sz="2000" dirty="0">
                    <a:solidFill>
                      <a:srgbClr val="000000"/>
                    </a:solidFill>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oMath>
                </a14:m>
                <a:endParaRPr lang="en-US" sz="2000"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Confirm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423" t="-493" r="-12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187" r="-148"/>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962887"/>
                <a:ext cx="11611632" cy="482556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i="1"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=0</m:t>
                    </m:r>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i="1"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=8.854</m:t>
                    </m:r>
                    <m:r>
                      <a:rPr lang="en-US" b="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𝐶</m:t>
                            </m:r>
                          </m:e>
                          <m:sup>
                            <m:r>
                              <a:rPr lang="en-US" b="0" i="1" smtClean="0">
                                <a:latin typeface="Cambria Math" panose="02040503050406030204" pitchFamily="18" charset="0"/>
                                <a:ea typeface="Cambria Math" panose="02040503050406030204" pitchFamily="18" charset="0"/>
                                <a:cs typeface="Arial" charset="0"/>
                              </a:rPr>
                              <m:t>2</m:t>
                            </m:r>
                          </m:sup>
                        </m:sSup>
                      </m:num>
                      <m:den>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i="1"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b="1" i="1" smtClean="0">
                        <a:latin typeface="Cambria Math" panose="02040503050406030204" pitchFamily="18" charset="0"/>
                        <a:ea typeface="Arial" charset="0"/>
                        <a:cs typeface="Arial" charset="0"/>
                      </a:rPr>
                      <m:t>𝒑</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r>
                      <a:rPr lang="en-US" b="1" i="1" smtClean="0">
                        <a:latin typeface="Cambria Math" panose="02040503050406030204" pitchFamily="18" charset="0"/>
                        <a:ea typeface="Arial" charset="0"/>
                        <a:cs typeface="Arial" charset="0"/>
                      </a:rPr>
                      <m:t>𝒗</m:t>
                    </m:r>
                    <m:r>
                      <a:rPr lang="en-US" b="0" i="1" smtClean="0">
                        <a:latin typeface="Cambria Math" panose="02040503050406030204" pitchFamily="18" charset="0"/>
                        <a:ea typeface="Arial" charset="0"/>
                        <a:cs typeface="Arial" charset="0"/>
                      </a:rPr>
                      <m:t> </m:t>
                    </m:r>
                  </m:oMath>
                </a14:m>
                <a:r>
                  <a:rPr lang="en-US" i="1"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𝑚</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0</m:t>
                            </m:r>
                          </m:sub>
                        </m:sSub>
                      </m:num>
                      <m:den>
                        <m:rad>
                          <m:radPr>
                            <m:degHide m:val="on"/>
                            <m:ctrlPr>
                              <a:rPr lang="en-US" b="0" i="1" smtClean="0">
                                <a:latin typeface="Cambria Math" panose="02040503050406030204" pitchFamily="18" charset="0"/>
                                <a:cs typeface="Arial" charset="0"/>
                              </a:rPr>
                            </m:ctrlPr>
                          </m:radPr>
                          <m:deg/>
                          <m:e>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𝑣</m:t>
                                    </m:r>
                                  </m:num>
                                  <m:den>
                                    <m:r>
                                      <a:rPr lang="en-US" b="0" i="1" smtClean="0">
                                        <a:latin typeface="Cambria Math" panose="02040503050406030204" pitchFamily="18" charset="0"/>
                                        <a:cs typeface="Arial" charset="0"/>
                                      </a:rPr>
                                      <m:t>𝑐</m:t>
                                    </m:r>
                                  </m:den>
                                </m:f>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e>
                        </m:rad>
                      </m:den>
                    </m:f>
                  </m:oMath>
                </a14:m>
                <a:r>
                  <a:rPr lang="en-US" i="1" dirty="0">
                    <a:latin typeface="Arial" charset="0"/>
                    <a:ea typeface="Arial" charset="0"/>
                    <a:cs typeface="Arial" charset="0"/>
                  </a:rPr>
                  <a:t> , </a:t>
                </a:r>
                <a14:m>
                  <m:oMath xmlns:m="http://schemas.openxmlformats.org/officeDocument/2006/math">
                    <m:r>
                      <a:rPr lang="en-US" b="1" i="1" smtClean="0">
                        <a:latin typeface="Cambria Math" panose="02040503050406030204" pitchFamily="18" charset="0"/>
                        <a:ea typeface="Arial" charset="0"/>
                        <a:cs typeface="Arial" charset="0"/>
                      </a:rPr>
                      <m:t>𝑭</m:t>
                    </m:r>
                    <m:r>
                      <a:rPr lang="en-US" b="1"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m:t>
                        </m:r>
                        <m:r>
                          <a:rPr lang="en-US" b="1" i="1" smtClean="0">
                            <a:latin typeface="Cambria Math" panose="02040503050406030204" pitchFamily="18" charset="0"/>
                            <a:cs typeface="Arial" charset="0"/>
                          </a:rPr>
                          <m:t>𝒑</m:t>
                        </m:r>
                      </m:num>
                      <m:den>
                        <m:r>
                          <a:rPr lang="en-US" b="0" i="1" smtClean="0">
                            <a:latin typeface="Cambria Math" panose="02040503050406030204" pitchFamily="18" charset="0"/>
                            <a:cs typeface="Arial" charset="0"/>
                          </a:rPr>
                          <m:t>𝑑𝑡</m:t>
                        </m:r>
                      </m:den>
                    </m:f>
                  </m:oMath>
                </a14:m>
                <a:r>
                  <a:rPr lang="en-US" i="1"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1" smtClean="0">
                        <a:latin typeface="Cambria Math" panose="02040503050406030204" pitchFamily="18" charset="0"/>
                        <a:ea typeface="Arial" charset="0"/>
                        <a:cs typeface="Arial" charset="0"/>
                      </a:rPr>
                      <m:t>𝑭</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1" smtClean="0">
                            <a:latin typeface="Cambria Math" panose="02040503050406030204" pitchFamily="18" charset="0"/>
                            <a:cs typeface="Arial" charset="0"/>
                          </a:rPr>
                          <m:t>𝒖</m:t>
                        </m:r>
                      </m:e>
                      <m:sub>
                        <m:r>
                          <a:rPr lang="en-US" sz="2400" b="0" i="1" smtClean="0">
                            <a:latin typeface="Cambria Math" panose="02040503050406030204" pitchFamily="18" charset="0"/>
                            <a:cs typeface="Arial" charset="0"/>
                          </a:rPr>
                          <m:t>𝑟</m:t>
                        </m:r>
                      </m:sub>
                    </m:sSub>
                  </m:oMath>
                </a14:m>
                <a:r>
                  <a:rPr lang="en-US" b="1" i="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962887"/>
                <a:ext cx="11611632" cy="4825566"/>
              </a:xfrm>
              <a:blipFill>
                <a:blip r:embed="rId3"/>
                <a:stretch>
                  <a:fillRect l="-547" t="-1047" r="-547" b="-18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230043"/>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cs typeface="Arial" panose="020B0604020202020204" pitchFamily="34" charset="0"/>
                      </a:rPr>
                      <m:t>B</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D</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𝐷</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r>
                      <a:rPr lang="en-US" b="0" i="0">
                        <a:latin typeface="Cambria Math" panose="02040503050406030204" pitchFamily="18" charset="0"/>
                        <a:ea typeface="Cambria Math" panose="02040503050406030204" pitchFamily="18" charset="0"/>
                        <a:cs typeface="Arial" panose="020B0604020202020204" pitchFamily="34" charset="0"/>
                      </a:rPr>
                      <m:t>=</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B</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H</m:t>
                    </m:r>
                    <m:r>
                      <a:rPr lang="en-US" b="0" i="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j</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𝑗</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892" t="-15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1739</TotalTime>
  <Words>9597</Words>
  <Application>Microsoft Macintosh PowerPoint</Application>
  <PresentationFormat>Widescreen</PresentationFormat>
  <Paragraphs>1865</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302</cp:revision>
  <dcterms:created xsi:type="dcterms:W3CDTF">2021-07-06T18:24:07Z</dcterms:created>
  <dcterms:modified xsi:type="dcterms:W3CDTF">2021-07-12T21:11:35Z</dcterms:modified>
</cp:coreProperties>
</file>